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2"/>
  </p:notesMasterIdLst>
  <p:handoutMasterIdLst>
    <p:handoutMasterId r:id="rId153"/>
  </p:handoutMasterIdLst>
  <p:sldIdLst>
    <p:sldId id="484" r:id="rId2"/>
    <p:sldId id="394" r:id="rId3"/>
    <p:sldId id="477" r:id="rId4"/>
    <p:sldId id="397" r:id="rId5"/>
    <p:sldId id="689" r:id="rId6"/>
    <p:sldId id="692" r:id="rId7"/>
    <p:sldId id="693" r:id="rId8"/>
    <p:sldId id="399" r:id="rId9"/>
    <p:sldId id="400" r:id="rId10"/>
    <p:sldId id="401" r:id="rId11"/>
    <p:sldId id="403" r:id="rId12"/>
    <p:sldId id="404" r:id="rId13"/>
    <p:sldId id="405" r:id="rId14"/>
    <p:sldId id="406" r:id="rId15"/>
    <p:sldId id="409" r:id="rId16"/>
    <p:sldId id="421" r:id="rId17"/>
    <p:sldId id="408" r:id="rId18"/>
    <p:sldId id="407" r:id="rId19"/>
    <p:sldId id="410" r:id="rId20"/>
    <p:sldId id="402" r:id="rId21"/>
    <p:sldId id="411" r:id="rId22"/>
    <p:sldId id="690" r:id="rId23"/>
    <p:sldId id="696" r:id="rId24"/>
    <p:sldId id="691" r:id="rId25"/>
    <p:sldId id="695" r:id="rId26"/>
    <p:sldId id="476" r:id="rId27"/>
    <p:sldId id="694" r:id="rId28"/>
    <p:sldId id="697" r:id="rId29"/>
    <p:sldId id="485" r:id="rId30"/>
    <p:sldId id="698" r:id="rId31"/>
    <p:sldId id="699" r:id="rId32"/>
    <p:sldId id="700" r:id="rId33"/>
    <p:sldId id="702" r:id="rId34"/>
    <p:sldId id="701" r:id="rId35"/>
    <p:sldId id="703" r:id="rId36"/>
    <p:sldId id="704" r:id="rId37"/>
    <p:sldId id="705" r:id="rId38"/>
    <p:sldId id="414" r:id="rId39"/>
    <p:sldId id="442" r:id="rId40"/>
    <p:sldId id="677" r:id="rId41"/>
    <p:sldId id="443" r:id="rId42"/>
    <p:sldId id="444" r:id="rId43"/>
    <p:sldId id="445" r:id="rId44"/>
    <p:sldId id="707" r:id="rId45"/>
    <p:sldId id="708" r:id="rId46"/>
    <p:sldId id="709" r:id="rId47"/>
    <p:sldId id="710" r:id="rId48"/>
    <p:sldId id="711" r:id="rId49"/>
    <p:sldId id="712" r:id="rId50"/>
    <p:sldId id="713" r:id="rId51"/>
    <p:sldId id="706" r:id="rId52"/>
    <p:sldId id="415" r:id="rId53"/>
    <p:sldId id="441" r:id="rId54"/>
    <p:sldId id="715" r:id="rId55"/>
    <p:sldId id="716" r:id="rId56"/>
    <p:sldId id="717" r:id="rId57"/>
    <p:sldId id="718" r:id="rId58"/>
    <p:sldId id="719" r:id="rId59"/>
    <p:sldId id="714" r:id="rId60"/>
    <p:sldId id="720" r:id="rId61"/>
    <p:sldId id="721" r:id="rId62"/>
    <p:sldId id="722" r:id="rId63"/>
    <p:sldId id="723" r:id="rId64"/>
    <p:sldId id="725" r:id="rId65"/>
    <p:sldId id="724" r:id="rId66"/>
    <p:sldId id="446" r:id="rId67"/>
    <p:sldId id="726" r:id="rId68"/>
    <p:sldId id="727" r:id="rId69"/>
    <p:sldId id="728" r:id="rId70"/>
    <p:sldId id="730" r:id="rId71"/>
    <p:sldId id="420" r:id="rId72"/>
    <p:sldId id="447" r:id="rId73"/>
    <p:sldId id="448" r:id="rId74"/>
    <p:sldId id="450" r:id="rId75"/>
    <p:sldId id="451" r:id="rId76"/>
    <p:sldId id="452" r:id="rId77"/>
    <p:sldId id="419" r:id="rId78"/>
    <p:sldId id="486" r:id="rId79"/>
    <p:sldId id="425" r:id="rId80"/>
    <p:sldId id="453" r:id="rId81"/>
    <p:sldId id="464" r:id="rId82"/>
    <p:sldId id="454" r:id="rId83"/>
    <p:sldId id="426" r:id="rId84"/>
    <p:sldId id="455" r:id="rId85"/>
    <p:sldId id="456" r:id="rId86"/>
    <p:sldId id="457" r:id="rId87"/>
    <p:sldId id="458" r:id="rId88"/>
    <p:sldId id="459" r:id="rId89"/>
    <p:sldId id="460" r:id="rId90"/>
    <p:sldId id="428" r:id="rId91"/>
    <p:sldId id="463" r:id="rId92"/>
    <p:sldId id="462" r:id="rId93"/>
    <p:sldId id="478" r:id="rId94"/>
    <p:sldId id="479" r:id="rId95"/>
    <p:sldId id="481" r:id="rId96"/>
    <p:sldId id="536" r:id="rId97"/>
    <p:sldId id="418" r:id="rId98"/>
    <p:sldId id="423" r:id="rId99"/>
    <p:sldId id="500" r:id="rId100"/>
    <p:sldId id="417" r:id="rId101"/>
    <p:sldId id="502" r:id="rId102"/>
    <p:sldId id="424" r:id="rId103"/>
    <p:sldId id="503" r:id="rId104"/>
    <p:sldId id="504" r:id="rId105"/>
    <p:sldId id="505" r:id="rId106"/>
    <p:sldId id="506" r:id="rId107"/>
    <p:sldId id="509" r:id="rId108"/>
    <p:sldId id="432" r:id="rId109"/>
    <p:sldId id="511" r:id="rId110"/>
    <p:sldId id="512" r:id="rId111"/>
    <p:sldId id="513" r:id="rId112"/>
    <p:sldId id="514" r:id="rId113"/>
    <p:sldId id="515" r:id="rId114"/>
    <p:sldId id="524" r:id="rId115"/>
    <p:sldId id="516" r:id="rId116"/>
    <p:sldId id="525" r:id="rId117"/>
    <p:sldId id="527" r:id="rId118"/>
    <p:sldId id="529" r:id="rId119"/>
    <p:sldId id="528" r:id="rId120"/>
    <p:sldId id="530" r:id="rId121"/>
    <p:sldId id="531" r:id="rId122"/>
    <p:sldId id="488" r:id="rId123"/>
    <p:sldId id="679" r:id="rId124"/>
    <p:sldId id="429" r:id="rId125"/>
    <p:sldId id="430" r:id="rId126"/>
    <p:sldId id="431" r:id="rId127"/>
    <p:sldId id="532" r:id="rId128"/>
    <p:sldId id="489" r:id="rId129"/>
    <p:sldId id="510" r:id="rId130"/>
    <p:sldId id="490" r:id="rId131"/>
    <p:sldId id="588" r:id="rId132"/>
    <p:sldId id="483" r:id="rId133"/>
    <p:sldId id="494" r:id="rId134"/>
    <p:sldId id="534" r:id="rId135"/>
    <p:sldId id="519" r:id="rId136"/>
    <p:sldId id="540" r:id="rId137"/>
    <p:sldId id="495" r:id="rId138"/>
    <p:sldId id="535" r:id="rId139"/>
    <p:sldId id="537" r:id="rId140"/>
    <p:sldId id="538" r:id="rId141"/>
    <p:sldId id="539" r:id="rId142"/>
    <p:sldId id="498" r:id="rId143"/>
    <p:sldId id="499" r:id="rId144"/>
    <p:sldId id="584" r:id="rId145"/>
    <p:sldId id="586" r:id="rId146"/>
    <p:sldId id="585" r:id="rId147"/>
    <p:sldId id="582" r:id="rId148"/>
    <p:sldId id="587" r:id="rId149"/>
    <p:sldId id="581" r:id="rId150"/>
    <p:sldId id="589" r:id="rId151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4" d="100"/>
          <a:sy n="144" d="100"/>
        </p:scale>
        <p:origin x="-1848" y="-4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handoutMaster" Target="handoutMasters/handoutMaster1.xml"/><Relationship Id="rId154" Type="http://schemas.openxmlformats.org/officeDocument/2006/relationships/printerSettings" Target="printerSettings/printerSettings1.bin"/><Relationship Id="rId155" Type="http://schemas.openxmlformats.org/officeDocument/2006/relationships/presProps" Target="presProps.xml"/><Relationship Id="rId156" Type="http://schemas.openxmlformats.org/officeDocument/2006/relationships/viewProps" Target="viewProps.xml"/><Relationship Id="rId157" Type="http://schemas.openxmlformats.org/officeDocument/2006/relationships/theme" Target="theme/theme1.xml"/><Relationship Id="rId15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4" Type="http://schemas.openxmlformats.org/officeDocument/2006/relationships/hyperlink" Target="http://coding.smashingmagazine.com/2011/07/13/learning-to-use-the-before-and-after-pseudo-elements-in-css/" TargetMode="External"/><Relationship Id="rId5" Type="http://schemas.openxmlformats.org/officeDocument/2006/relationships/hyperlink" Target="https://developer.mozilla.org/en/CSS/Getting_Started/Cont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4" Type="http://schemas.openxmlformats.org/officeDocument/2006/relationships/hyperlink" Target="http://www.rkblog.rk.edu.pl/w/p/optimizing-websites-iphone-and-android/?c=1" TargetMode="Externa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developer.mozilla.org/en/CSS/Getting_Started/Readable_CS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round och space finns också på </a:t>
            </a:r>
            <a:r>
              <a:rPr lang="sv-SE" dirty="0" err="1" smtClean="0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http://css-tricks.com/9516-pseudo-element-roundup/</a:t>
            </a:r>
            <a:endParaRPr lang="sv-SE" dirty="0" smtClean="0"/>
          </a:p>
          <a:p>
            <a:r>
              <a:rPr lang="sv-SE" dirty="0" smtClean="0">
                <a:hlinkClick r:id="rId4"/>
              </a:rPr>
              <a:t>http://coding.smashingmagazine.com/2011/07/13/learning-to-use-the-before-and-after-pseudo-elements-in-css/</a:t>
            </a: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5"/>
              </a:rPr>
              <a:t>https://developer.mozilla.org/en/CSS/Getting_Started/Content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Följande artikel ger en bra</a:t>
            </a:r>
            <a:r>
              <a:rPr lang="sv-SE" baseline="0" dirty="0" smtClean="0"/>
              <a:t> grund för att arbeta med </a:t>
            </a:r>
            <a:r>
              <a:rPr lang="sv-SE" baseline="0" dirty="0" err="1" smtClean="0"/>
              <a:t>grid</a:t>
            </a:r>
            <a:r>
              <a:rPr lang="sv-SE" baseline="0" dirty="0" smtClean="0"/>
              <a:t>-baserade layouter:</a:t>
            </a:r>
          </a:p>
          <a:p>
            <a:r>
              <a:rPr lang="sv-SE" dirty="0" smtClean="0"/>
              <a:t>http://www.smashingmagazine.com/2007/04/14/designing-with-grid-based-approach/</a:t>
            </a:r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3"/>
              </a:rPr>
              <a:t>http://www.w3.org/TR/css3-mediaqueries/</a:t>
            </a:r>
            <a:endParaRPr lang="sv-SE" dirty="0" smtClean="0"/>
          </a:p>
          <a:p>
            <a:endParaRPr lang="sv-SE" dirty="0" smtClean="0">
              <a:hlinkClick r:id="rId4"/>
            </a:endParaRPr>
          </a:p>
          <a:p>
            <a:r>
              <a:rPr lang="sv-SE" dirty="0" smtClean="0">
                <a:hlinkClick r:id="rId4"/>
              </a:rPr>
              <a:t>http://www.rkblog.rk.edu.pl/w/p/optimizing-websites-iphone-and-android/?c=1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149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q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Skrivare/skärm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Var konsekvent med storlek och riktning!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CSS21/tables.html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gi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cc351024(v=vs.85).aspx" TargetMode="External"/><Relationship Id="rId3" Type="http://schemas.openxmlformats.org/officeDocument/2006/relationships/image" Target="../media/image14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caniuse.com/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beta.theexpressiveweb.com/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ulrhayes.com/experiments/cube-3d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Relationship Id="rId3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3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Stilmallar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Taggselektor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 smtClean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Flera </a:t>
            </a:r>
            <a:r>
              <a:rPr lang="sv-SE" dirty="0" err="1" smtClean="0"/>
              <a:t>mediatyper</a:t>
            </a:r>
            <a:r>
              <a:rPr lang="sv-SE" dirty="0" smtClean="0"/>
              <a:t> samtidigt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Vid utskrift kommer nu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Användare vid en vanlig skärm kommer att få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@media-direktivet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screen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handheld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Tänk på vid utskrift</a:t>
            </a:r>
            <a:endParaRPr lang="sv-S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Länkar och utskrift</a:t>
            </a:r>
            <a:endParaRPr lang="sv-S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class="avatar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"&gt;…&lt;/div&gt;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2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#container</a:t>
            </a:r>
            <a:endParaRPr lang="sv-SE" sz="1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 smtClean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 smtClean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>
                <a:solidFill>
                  <a:schemeClr val="tx1"/>
                </a:solidFill>
              </a:rPr>
              <a:t>div</a:t>
            </a:r>
            <a:r>
              <a:rPr lang="sv-SE" sz="1400" dirty="0" smtClean="0">
                <a:solidFill>
                  <a:schemeClr val="tx1"/>
                </a:solidFill>
              </a:rPr>
              <a:t> #</a:t>
            </a:r>
            <a:r>
              <a:rPr lang="sv-SE" sz="1400" dirty="0" err="1" smtClean="0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 smtClean="0"/>
              <a:t>Lorem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dolor</a:t>
            </a:r>
            <a:r>
              <a:rPr lang="sv-SE" sz="1100" dirty="0" smtClean="0"/>
              <a:t> </a:t>
            </a:r>
            <a:r>
              <a:rPr lang="sv-SE" sz="1100" dirty="0" err="1" smtClean="0"/>
              <a:t>sit</a:t>
            </a:r>
            <a:r>
              <a:rPr lang="sv-SE" sz="1100" dirty="0" smtClean="0"/>
              <a:t> </a:t>
            </a:r>
            <a:r>
              <a:rPr lang="sv-SE" sz="1100" dirty="0" err="1" smtClean="0"/>
              <a:t>amet</a:t>
            </a:r>
            <a:r>
              <a:rPr lang="sv-SE" sz="1100" dirty="0" smtClean="0"/>
              <a:t>, </a:t>
            </a:r>
            <a:r>
              <a:rPr lang="sv-SE" sz="1100" dirty="0" err="1" smtClean="0"/>
              <a:t>consectetur</a:t>
            </a:r>
            <a:r>
              <a:rPr lang="sv-SE" sz="1100" dirty="0" smtClean="0"/>
              <a:t> </a:t>
            </a:r>
            <a:r>
              <a:rPr lang="sv-SE" sz="1100" dirty="0" err="1" smtClean="0"/>
              <a:t>adipiscing</a:t>
            </a:r>
            <a:r>
              <a:rPr lang="sv-SE" sz="1100" dirty="0" smtClean="0"/>
              <a:t> elit. Sed </a:t>
            </a:r>
            <a:r>
              <a:rPr lang="sv-SE" sz="1100" dirty="0" err="1" smtClean="0"/>
              <a:t>elementum</a:t>
            </a:r>
            <a:r>
              <a:rPr lang="sv-SE" sz="1100" dirty="0" smtClean="0"/>
              <a:t> </a:t>
            </a:r>
            <a:r>
              <a:rPr lang="sv-SE" sz="1100" dirty="0" err="1" smtClean="0"/>
              <a:t>mi</a:t>
            </a:r>
            <a:r>
              <a:rPr lang="sv-SE" sz="1100" dirty="0" smtClean="0"/>
              <a:t> </a:t>
            </a:r>
            <a:r>
              <a:rPr lang="sv-SE" sz="1100" dirty="0" err="1" smtClean="0"/>
              <a:t>quis</a:t>
            </a:r>
            <a:r>
              <a:rPr lang="sv-SE" sz="1100" dirty="0" smtClean="0"/>
              <a:t> </a:t>
            </a:r>
            <a:r>
              <a:rPr lang="sv-SE" sz="1100" dirty="0" err="1" smtClean="0"/>
              <a:t>ligula</a:t>
            </a:r>
            <a:r>
              <a:rPr lang="sv-SE" sz="1100" dirty="0" smtClean="0"/>
              <a:t> </a:t>
            </a:r>
            <a:r>
              <a:rPr lang="sv-SE" sz="1100" dirty="0" err="1" smtClean="0"/>
              <a:t>pretium</a:t>
            </a:r>
            <a:r>
              <a:rPr lang="sv-SE" sz="1100" dirty="0" smtClean="0"/>
              <a:t> sed rutrum tortor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. </a:t>
            </a:r>
            <a:r>
              <a:rPr lang="sv-SE" sz="1100" dirty="0" err="1" smtClean="0"/>
              <a:t>Vivamus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 </a:t>
            </a:r>
            <a:r>
              <a:rPr lang="sv-SE" sz="1100" dirty="0" err="1" smtClean="0"/>
              <a:t>velit</a:t>
            </a:r>
            <a:r>
              <a:rPr lang="sv-SE" sz="1100" dirty="0" smtClean="0"/>
              <a:t> a </a:t>
            </a:r>
            <a:r>
              <a:rPr lang="sv-SE" sz="1100" dirty="0" err="1" smtClean="0"/>
              <a:t>mauris</a:t>
            </a:r>
            <a:r>
              <a:rPr lang="sv-SE" sz="1100" dirty="0" smtClean="0"/>
              <a:t>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</a:t>
            </a:r>
            <a:r>
              <a:rPr lang="sv-SE" sz="1100" dirty="0" err="1" smtClean="0"/>
              <a:t>commodo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cursus</a:t>
            </a:r>
            <a:r>
              <a:rPr lang="sv-SE" sz="1100" dirty="0" smtClean="0"/>
              <a:t> </a:t>
            </a:r>
            <a:r>
              <a:rPr lang="sv-SE" sz="1100" dirty="0" err="1" smtClean="0"/>
              <a:t>suscipit</a:t>
            </a:r>
            <a:r>
              <a:rPr lang="sv-SE" sz="1100" dirty="0" smtClean="0"/>
              <a:t> </a:t>
            </a:r>
            <a:r>
              <a:rPr lang="sv-SE" sz="1100" dirty="0" err="1" smtClean="0"/>
              <a:t>lorem</a:t>
            </a:r>
            <a:r>
              <a:rPr lang="sv-SE" sz="1100" dirty="0" smtClean="0"/>
              <a:t>, </a:t>
            </a:r>
            <a:r>
              <a:rPr lang="sv-SE" sz="1100" dirty="0" err="1" smtClean="0"/>
              <a:t>vel</a:t>
            </a:r>
            <a:r>
              <a:rPr lang="sv-SE" sz="1100" dirty="0" smtClean="0"/>
              <a:t>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metus</a:t>
            </a:r>
            <a:r>
              <a:rPr lang="sv-SE" sz="1100" dirty="0" smtClean="0"/>
              <a:t> </a:t>
            </a:r>
            <a:r>
              <a:rPr lang="sv-SE" sz="1100" dirty="0" err="1" smtClean="0"/>
              <a:t>facilisis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r>
              <a:rPr lang="sv-SE" sz="1100" dirty="0" err="1" smtClean="0"/>
              <a:t>Proin</a:t>
            </a:r>
            <a:r>
              <a:rPr lang="sv-SE" sz="1100" dirty="0" smtClean="0"/>
              <a:t> gravida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. Mauris </a:t>
            </a:r>
            <a:r>
              <a:rPr lang="sv-SE" sz="1100" dirty="0" err="1" smtClean="0"/>
              <a:t>arcu</a:t>
            </a:r>
            <a:r>
              <a:rPr lang="sv-SE" sz="1100" dirty="0" smtClean="0"/>
              <a:t> </a:t>
            </a:r>
            <a:r>
              <a:rPr lang="sv-SE" sz="1100" dirty="0" err="1" smtClean="0"/>
              <a:t>sem</a:t>
            </a:r>
            <a:r>
              <a:rPr lang="sv-SE" sz="1100" dirty="0" smtClean="0"/>
              <a:t>, </a:t>
            </a:r>
            <a:r>
              <a:rPr lang="sv-SE" sz="1100" dirty="0" err="1" smtClean="0"/>
              <a:t>tempor</a:t>
            </a:r>
            <a:r>
              <a:rPr lang="sv-SE" sz="1100" dirty="0" smtClean="0"/>
              <a:t> id gravida </a:t>
            </a:r>
            <a:r>
              <a:rPr lang="sv-SE" sz="1100" dirty="0" err="1" smtClean="0"/>
              <a:t>quis</a:t>
            </a:r>
            <a:r>
              <a:rPr lang="sv-SE" sz="1100" dirty="0" smtClean="0"/>
              <a:t>,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non </a:t>
            </a:r>
            <a:r>
              <a:rPr lang="sv-SE" sz="1100" dirty="0" err="1" smtClean="0"/>
              <a:t>mauris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 ante </a:t>
            </a:r>
            <a:r>
              <a:rPr lang="sv-SE" sz="1100" dirty="0" err="1" smtClean="0"/>
              <a:t>ligula</a:t>
            </a:r>
            <a:r>
              <a:rPr lang="sv-SE" sz="1100" dirty="0" smtClean="0"/>
              <a:t>, a </a:t>
            </a:r>
            <a:r>
              <a:rPr lang="sv-SE" sz="1100" dirty="0" err="1" smtClean="0"/>
              <a:t>tincidunt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.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ante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primis</a:t>
            </a:r>
            <a:r>
              <a:rPr lang="sv-SE" sz="1100" dirty="0" smtClean="0"/>
              <a:t> in </a:t>
            </a:r>
            <a:r>
              <a:rPr lang="sv-SE" sz="1100" dirty="0" err="1" smtClean="0"/>
              <a:t>faucibus</a:t>
            </a:r>
            <a:r>
              <a:rPr lang="sv-SE" sz="1100" dirty="0" smtClean="0"/>
              <a:t> </a:t>
            </a:r>
            <a:r>
              <a:rPr lang="sv-SE" sz="1100" dirty="0" err="1" smtClean="0"/>
              <a:t>orci</a:t>
            </a:r>
            <a:r>
              <a:rPr lang="sv-SE" sz="1100" dirty="0" smtClean="0"/>
              <a:t> </a:t>
            </a:r>
            <a:r>
              <a:rPr lang="sv-SE" sz="1100" dirty="0" err="1" smtClean="0"/>
              <a:t>luctus</a:t>
            </a:r>
            <a:r>
              <a:rPr lang="sv-SE" sz="1100" dirty="0" smtClean="0"/>
              <a:t> et </a:t>
            </a:r>
            <a:r>
              <a:rPr lang="sv-SE" sz="1100" dirty="0" err="1" smtClean="0"/>
              <a:t>ultrices</a:t>
            </a:r>
            <a:r>
              <a:rPr lang="sv-SE" sz="1100" dirty="0" smtClean="0"/>
              <a:t>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 </a:t>
            </a:r>
            <a:r>
              <a:rPr lang="sv-SE" sz="1100" dirty="0" err="1" smtClean="0"/>
              <a:t>cubilia</a:t>
            </a:r>
            <a:r>
              <a:rPr lang="sv-SE" sz="1100" dirty="0" smtClean="0"/>
              <a:t> </a:t>
            </a:r>
            <a:r>
              <a:rPr lang="sv-SE" sz="1100" dirty="0" err="1" smtClean="0"/>
              <a:t>Curae</a:t>
            </a:r>
            <a:r>
              <a:rPr lang="sv-SE" sz="1100" dirty="0" smtClean="0"/>
              <a:t>; </a:t>
            </a:r>
            <a:r>
              <a:rPr lang="sv-SE" sz="1100" dirty="0" err="1" smtClean="0"/>
              <a:t>Praesent</a:t>
            </a:r>
            <a:r>
              <a:rPr lang="sv-SE" sz="1100" dirty="0" smtClean="0"/>
              <a:t> </a:t>
            </a:r>
            <a:r>
              <a:rPr lang="sv-SE" sz="1100" dirty="0" err="1" smtClean="0"/>
              <a:t>tristique</a:t>
            </a:r>
            <a:r>
              <a:rPr lang="sv-SE" sz="1100" dirty="0" smtClean="0"/>
              <a:t> </a:t>
            </a:r>
            <a:r>
              <a:rPr lang="sv-SE" sz="1100" dirty="0" err="1" smtClean="0"/>
              <a:t>euismod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,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venenatis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 </a:t>
            </a:r>
            <a:r>
              <a:rPr lang="sv-SE" sz="1100" dirty="0" err="1" smtClean="0"/>
              <a:t>condimentum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#navigation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smtClean="0"/>
              <a:t>Layouter med CSS – en bra grund</a:t>
            </a:r>
            <a:endParaRPr lang="sv-SE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Exempel på klassiska layouter</a:t>
            </a:r>
            <a:endParaRPr lang="sv-SE" sz="40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&lt;p&gt;…&lt;/p&gt;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>
                <a:latin typeface="Minya Nouvelle" pitchFamily="2" charset="0"/>
              </a:rPr>
              <a:t>+</a:t>
            </a:r>
            <a:br>
              <a:rPr lang="sv-SE" sz="2000" dirty="0" smtClean="0">
                <a:latin typeface="Minya Nouvelle" pitchFamily="2" charset="0"/>
              </a:rPr>
            </a:br>
            <a:r>
              <a:rPr lang="sv-SE" sz="2000" dirty="0" smtClean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  <a:endParaRPr lang="sv-SE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ID-selektor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min/max </a:t>
            </a:r>
            <a:r>
              <a:rPr lang="sv-SE" dirty="0" err="1" smtClean="0"/>
              <a:t>width</a:t>
            </a:r>
            <a:r>
              <a:rPr lang="sv-SE" dirty="0" smtClean="0"/>
              <a:t>/</a:t>
            </a:r>
            <a:r>
              <a:rPr lang="sv-SE" dirty="0" err="1" smtClean="0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/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egenskaper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width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max-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960px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 smtClean="0"/>
              <a:t>Table layout is </a:t>
            </a:r>
            <a:r>
              <a:rPr lang="sv-SE" sz="3600" dirty="0" err="1" smtClean="0"/>
              <a:t>dead</a:t>
            </a:r>
            <a:r>
              <a:rPr lang="sv-SE" sz="3600" dirty="0" smtClean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Sprites</a:t>
            </a:r>
            <a:endParaRPr lang="sv-SE" dirty="0"/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Vi </a:t>
            </a:r>
            <a:r>
              <a:rPr lang="sv-SE" sz="1600" dirty="0">
                <a:latin typeface="Minya Nouvelle" pitchFamily="2" charset="0"/>
              </a:rPr>
              <a:t>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Ovana </a:t>
            </a:r>
            <a:r>
              <a:rPr lang="sv-SE" sz="1400" dirty="0">
                <a:latin typeface="Minya Nouvelle" pitchFamily="2" charset="0"/>
              </a:rPr>
              <a:t>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Jobbigare </a:t>
            </a:r>
            <a:r>
              <a:rPr lang="sv-SE" sz="1400" dirty="0">
                <a:latin typeface="Minya Nouvelle" pitchFamily="2" charset="0"/>
              </a:rPr>
              <a:t>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Kan </a:t>
            </a:r>
            <a:r>
              <a:rPr lang="sv-SE" sz="1400" dirty="0">
                <a:latin typeface="Minya Nouvelle" pitchFamily="2" charset="0"/>
              </a:rPr>
              <a:t>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Egenskapsarv</a:t>
            </a:r>
            <a:r>
              <a:rPr lang="sv-SE" dirty="0" smtClean="0"/>
              <a:t> </a:t>
            </a:r>
            <a:r>
              <a:rPr lang="sv-SE" sz="2800" dirty="0" smtClean="0"/>
              <a:t>(</a:t>
            </a:r>
            <a:r>
              <a:rPr lang="sv-SE" sz="2800" dirty="0" err="1" smtClean="0"/>
              <a:t>property</a:t>
            </a:r>
            <a:r>
              <a:rPr lang="sv-SE" sz="2800" dirty="0" smtClean="0"/>
              <a:t> </a:t>
            </a:r>
            <a:r>
              <a:rPr lang="sv-SE" sz="2800" dirty="0" err="1" smtClean="0"/>
              <a:t>inheritance</a:t>
            </a:r>
            <a:r>
              <a:rPr lang="sv-SE" sz="2800" dirty="0" smtClean="0"/>
              <a:t>)</a:t>
            </a:r>
            <a:endParaRPr lang="sv-S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 smtClean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Flerkolumnslayouter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Transitioner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Media </a:t>
            </a:r>
            <a:r>
              <a:rPr lang="sv-SE" dirty="0" err="1" smtClean="0">
                <a:latin typeface="Minya Nouvelle" pitchFamily="2" charset="0"/>
              </a:rPr>
              <a:t>Queries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CSS3?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Kan jag använda idag?</a:t>
            </a:r>
            <a:endParaRPr lang="sv-SE" dirty="0"/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Nya 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Univeral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ID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, Class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</a:t>
            </a:r>
            <a:r>
              <a:rPr lang="sv-SE" dirty="0" smtClean="0">
                <a:latin typeface="Minya Nouvelle" pitchFamily="2" charset="0"/>
              </a:rPr>
              <a:t>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Link pseudo-</a:t>
            </a:r>
            <a:r>
              <a:rPr lang="sv-SE" dirty="0" err="1" smtClean="0">
                <a:latin typeface="Minya Nouvelle" pitchFamily="2" charset="0"/>
              </a:rPr>
              <a:t>classes</a:t>
            </a:r>
            <a:r>
              <a:rPr lang="sv-SE" dirty="0" smtClean="0">
                <a:latin typeface="Minya Nouvelle" pitchFamily="2" charset="0"/>
              </a:rPr>
              <a:t> (: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)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sz="1400" dirty="0" err="1" smtClean="0">
                <a:latin typeface="Minya Nouvelle" pitchFamily="2" charset="0"/>
              </a:rPr>
              <a:t>User</a:t>
            </a:r>
            <a:r>
              <a:rPr lang="sv-SE" sz="1400" dirty="0" smtClean="0">
                <a:latin typeface="Minya Nouvelle" pitchFamily="2" charset="0"/>
              </a:rPr>
              <a:t> action pseudo-</a:t>
            </a:r>
            <a:r>
              <a:rPr lang="sv-SE" sz="1400" dirty="0" err="1" smtClean="0">
                <a:latin typeface="Minya Nouvelle" pitchFamily="2" charset="0"/>
              </a:rPr>
              <a:t>classes</a:t>
            </a:r>
            <a:r>
              <a:rPr lang="sv-SE" sz="1400" dirty="0" smtClean="0">
                <a:latin typeface="Minya Nouvelle" pitchFamily="2" charset="0"/>
              </a:rPr>
              <a:t> (:</a:t>
            </a:r>
            <a:r>
              <a:rPr lang="sv-SE" sz="1400" dirty="0" err="1" smtClean="0">
                <a:latin typeface="Minya Nouvelle" pitchFamily="2" charset="0"/>
              </a:rPr>
              <a:t>hover</a:t>
            </a:r>
            <a:r>
              <a:rPr lang="sv-SE" sz="1400" dirty="0" smtClean="0">
                <a:latin typeface="Minya Nouvelle" pitchFamily="2" charset="0"/>
              </a:rPr>
              <a:t>, :focus, :</a:t>
            </a:r>
            <a:r>
              <a:rPr lang="sv-SE" sz="1400" dirty="0" err="1" smtClean="0">
                <a:latin typeface="Minya Nouvelle" pitchFamily="2" charset="0"/>
              </a:rPr>
              <a:t>active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Target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Negation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UI-element </a:t>
            </a:r>
            <a:r>
              <a:rPr lang="sv-SE" b="1" dirty="0" err="1" smtClean="0">
                <a:latin typeface="Minya Nouvelle" pitchFamily="2" charset="0"/>
              </a:rPr>
              <a:t>states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Attribute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 err="1" smtClean="0">
                <a:latin typeface="Minya Nouvelle" pitchFamily="2" charset="0"/>
              </a:rPr>
              <a:t>selector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Structural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err="1" smtClean="0">
                <a:latin typeface="Minya Nouvelle" pitchFamily="2" charset="0"/>
              </a:rPr>
              <a:t>target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&lt;video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class="left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"&gt;…&lt;/video&gt;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smtClean="0">
                <a:latin typeface="Minya Nouvelle" pitchFamily="2" charset="0"/>
              </a:rPr>
              <a:t>not(x)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UI-element </a:t>
            </a:r>
            <a:r>
              <a:rPr lang="sv-SE" dirty="0" err="1" smtClean="0">
                <a:latin typeface="Minya Nouvelle" pitchFamily="2" charset="0"/>
              </a:rPr>
              <a:t>states</a:t>
            </a:r>
            <a:r>
              <a:rPr lang="sv-SE" dirty="0" smtClean="0">
                <a:latin typeface="Minya Nouvelle" pitchFamily="2" charset="0"/>
              </a:rPr>
              <a:t> pseudo-</a:t>
            </a:r>
            <a:r>
              <a:rPr lang="sv-SE" dirty="0" err="1" smtClean="0">
                <a:latin typeface="Minya Nouvelle" pitchFamily="2" charset="0"/>
              </a:rPr>
              <a:t>class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 smtClean="0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smtClean="0">
                <a:latin typeface="Minya Nouvelle" pitchFamily="2" charset="0"/>
              </a:rPr>
              <a:t>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te barn med offset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nth-of-type</a:t>
            </a:r>
            <a:r>
              <a:rPr lang="sv-SE" dirty="0" smtClean="0">
                <a:latin typeface="Minya Nouvelle" pitchFamily="2" charset="0"/>
              </a:rPr>
              <a:t>(n), 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root</a:t>
            </a:r>
            <a:r>
              <a:rPr lang="sv-SE" dirty="0" smtClean="0">
                <a:latin typeface="Minya Nouvelle" pitchFamily="2" charset="0"/>
              </a:rPr>
              <a:t>, :last-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first-of-type</a:t>
            </a:r>
            <a:r>
              <a:rPr lang="sv-SE" dirty="0" smtClean="0">
                <a:latin typeface="Minya Nouvelle" pitchFamily="2" charset="0"/>
              </a:rPr>
              <a:t>, 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only-of-type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empty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864096"/>
                <a:gridCol w="1728193"/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Produkt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Pris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Artikelnummer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Sony</a:t>
                      </a:r>
                      <a:r>
                        <a:rPr lang="sv-SE" sz="1400" baseline="0" dirty="0" smtClean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1295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KS2343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 smtClean="0"/>
                        <a:t>Vajo</a:t>
                      </a:r>
                      <a:r>
                        <a:rPr lang="sv-SE" sz="1400" dirty="0" smtClean="0"/>
                        <a:t> LG96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LK3255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Dell</a:t>
                      </a:r>
                      <a:r>
                        <a:rPr lang="sv-SE" sz="1400" baseline="0" dirty="0" smtClean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20199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SL4322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LNU</a:t>
                      </a:r>
                      <a:r>
                        <a:rPr lang="sv-SE" sz="1400" baseline="0" dirty="0" smtClean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3421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LN3242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PAN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54322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KL3211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i CSS3</a:t>
            </a:r>
            <a:endParaRPr lang="sv-SE" dirty="0"/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Transformationer/</a:t>
            </a:r>
            <a:r>
              <a:rPr lang="sv-SE" sz="2800" dirty="0" err="1" smtClean="0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rotate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scale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skew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rotate(10deg</a:t>
            </a:r>
            <a:r>
              <a:rPr lang="en-US" sz="1400" b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 smtClean="0"/>
              <a:t>En </a:t>
            </a:r>
            <a:r>
              <a:rPr lang="sv-SE" dirty="0" err="1" smtClean="0"/>
              <a:t>transition</a:t>
            </a:r>
            <a:r>
              <a:rPr lang="sv-SE" dirty="0" smtClean="0"/>
              <a:t> animerar de egenskaper på ett element som ändrar sig.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transition-delay</a:t>
            </a:r>
            <a:r>
              <a:rPr lang="en-US" sz="14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Höjd på aktuell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device-height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baseline="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device-aspect-ratio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color-index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monochrome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upplösning Ex: 300dpi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scan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grid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 CSS2 finns även 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 och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"if </a:t>
            </a:r>
            <a:r>
              <a:rPr lang="en-US" dirty="0">
                <a:latin typeface="Minya Nouvelle" pitchFamily="2" charset="0"/>
              </a:rPr>
              <a:t>all you have is a hammer, everything looks like a </a:t>
            </a:r>
            <a:r>
              <a:rPr lang="en-US" dirty="0" smtClean="0">
                <a:latin typeface="Minya Nouvelle" pitchFamily="2" charset="0"/>
              </a:rPr>
              <a:t>nail"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</a:t>
            </a:r>
            <a:r>
              <a:rPr lang="en-US" sz="1400" i="1" dirty="0" smtClean="0"/>
              <a:t>- Abraham </a:t>
            </a:r>
            <a:r>
              <a:rPr lang="en-US" sz="1400" i="1" dirty="0"/>
              <a:t>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Gruppering av selektorer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 smtClean="0"/>
              <a:t>Önskas liknande egenskaper på flera element så grupperar man dessa: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Läsbar CSS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 smtClean="0"/>
              <a:t>Personliga stilar för att skriva CSS: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1.1em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1.7em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margin-right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Kommentarer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Total width: 250px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 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26222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Lokala, interna, 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Taggselektorer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Klasselektorer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Egenskapsarv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Kombinatorer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 smtClean="0"/>
              <a:t>Olika selektorer har olika "vikt". Ju högre vikt, desto högre prioritet.</a:t>
            </a:r>
            <a:endParaRPr lang="sv-SE" dirty="0"/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yellow;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blue;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Ordningen spelar roll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Typsnitt</a:t>
            </a:r>
            <a:r>
              <a:rPr lang="en-US" sz="2400" b="1" dirty="0" smtClean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Storlekar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avstånd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typsnitt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Grafik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Färger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ramar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skuggor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effekter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bakgrundsbilder</a:t>
            </a:r>
            <a:r>
              <a:rPr lang="en-US" sz="2400" i="1" dirty="0" smtClean="0">
                <a:latin typeface="Times New Roman"/>
                <a:cs typeface="Times New Roman"/>
              </a:rPr>
              <a:t>/sprites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Boxar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positionering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layoutmodeller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Animationer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Transformationer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transitioner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CSS1 -&gt; CSS2 -&gt; CSS3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9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Demos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489348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http://www.paulrhayes.com/experiments/cube-3d/</a:t>
            </a:r>
          </a:p>
        </p:txBody>
      </p:sp>
      <p:pic>
        <p:nvPicPr>
          <p:cNvPr id="1576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444"/>
            <a:ext cx="1296144" cy="1086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2555776" y="3073524"/>
            <a:ext cx="34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http://beta.theexpressiveweb.com</a:t>
            </a:r>
          </a:p>
        </p:txBody>
      </p:sp>
      <p:pic>
        <p:nvPicPr>
          <p:cNvPr id="157700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322">
            <a:off x="683568" y="2785492"/>
            <a:ext cx="1224136" cy="944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55776" y="4441676"/>
            <a:ext cx="207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caniuse.com</a:t>
            </a:r>
            <a:r>
              <a:rPr lang="en-US" dirty="0"/>
              <a:t>/</a:t>
            </a:r>
          </a:p>
        </p:txBody>
      </p:sp>
      <p:pic>
        <p:nvPicPr>
          <p:cNvPr id="4" name="Picture 3" descr="Skärmavbild 2013-09-17 kl. 13.4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0784" y="4098702"/>
            <a:ext cx="1373573" cy="978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86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Reset</a:t>
            </a:r>
            <a:r>
              <a:rPr lang="sv-SE" dirty="0" smtClean="0"/>
              <a:t> CSS</a:t>
            </a:r>
            <a:endParaRPr lang="sv-SE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4896" y="1129308"/>
            <a:ext cx="8431560" cy="37457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sv-SE" sz="1600" b="1" dirty="0" smtClean="0">
                <a:solidFill>
                  <a:schemeClr val="tx2"/>
                </a:solidFill>
                <a:latin typeface="Courier New" pitchFamily="49" charset="0"/>
              </a:rPr>
              <a:t>* {margin:0; padding:0}</a:t>
            </a:r>
            <a:endParaRPr lang="sv-SE" sz="16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561356"/>
            <a:ext cx="8735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charset="0"/>
              </a:rPr>
              <a:t>Att använda * är </a:t>
            </a:r>
            <a:r>
              <a:rPr lang="sv-SE" sz="1600" b="1" dirty="0" smtClean="0">
                <a:latin typeface="Minya Nouvelle" charset="0"/>
              </a:rPr>
              <a:t>inget man rekommenderar </a:t>
            </a:r>
            <a:r>
              <a:rPr lang="sv-SE" sz="1600" dirty="0" smtClean="0">
                <a:latin typeface="Minya Nouvelle" charset="0"/>
              </a:rPr>
              <a:t>då det tar hårt på webbläsaren att gå igenom samtliga element på webbsidan och nollställa dess marginaler och padding. </a:t>
            </a:r>
          </a:p>
          <a:p>
            <a:endParaRPr lang="sv-SE" sz="1600" dirty="0" smtClean="0">
              <a:latin typeface="Minya Nouvelle" charset="0"/>
            </a:endParaRPr>
          </a:p>
          <a:p>
            <a:r>
              <a:rPr lang="sv-SE" sz="1600" dirty="0" smtClean="0">
                <a:latin typeface="Minya Nouvelle" charset="0"/>
              </a:rPr>
              <a:t>Bättre är då att specificera exakt vilka element som ska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nollställas. Enklast är att använda något av alla de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nollställningsstilmallar som finns att hitta på nätet.</a:t>
            </a:r>
            <a:endParaRPr lang="sv-SE" sz="1600" dirty="0">
              <a:latin typeface="Minya Nouvelle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19950"/>
            <a:ext cx="3096344" cy="329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 rot="1841196">
            <a:off x="1370075" y="4346376"/>
            <a:ext cx="18255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Yahoo! UI Library</a:t>
            </a:r>
            <a:endParaRPr lang="sv-SE" i="1" dirty="0"/>
          </a:p>
        </p:txBody>
      </p:sp>
      <p:sp>
        <p:nvSpPr>
          <p:cNvPr id="10" name="Rectangle 9"/>
          <p:cNvSpPr/>
          <p:nvPr/>
        </p:nvSpPr>
        <p:spPr>
          <a:xfrm rot="21031947">
            <a:off x="1951924" y="4971015"/>
            <a:ext cx="36807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Styles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Kyle Neath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 rot="495127">
            <a:off x="1986609" y="4152257"/>
            <a:ext cx="37877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Christian Montoya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 rot="20791055">
            <a:off x="225348" y="3654576"/>
            <a:ext cx="3360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CSS Reset Reloaded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Eric Meyer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1236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1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Preprocessors</a:t>
            </a:r>
            <a:endParaRPr lang="en-US" dirty="0"/>
          </a:p>
        </p:txBody>
      </p:sp>
      <p:pic>
        <p:nvPicPr>
          <p:cNvPr id="5" name="Picture 4" descr="Skärmavbild 2013-09-17 kl. 14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3324"/>
            <a:ext cx="1657689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189131">
            <a:off x="988842" y="2503972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lesscss.org</a:t>
            </a:r>
            <a:endParaRPr lang="en-US" dirty="0" smtClean="0">
              <a:latin typeface="Minya Nouvelle" pitchFamily="2" charset="0"/>
            </a:endParaRPr>
          </a:p>
        </p:txBody>
      </p:sp>
      <p:pic>
        <p:nvPicPr>
          <p:cNvPr id="7" name="Picture 6" descr="Skärmavbild 2013-09-17 kl. 14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05">
            <a:off x="517093" y="3067994"/>
            <a:ext cx="1394660" cy="13174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 rot="947146">
            <a:off x="201610" y="4493669"/>
            <a:ext cx="14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sass</a:t>
            </a:r>
            <a:r>
              <a:rPr lang="en-US" dirty="0"/>
              <a:t>-</a:t>
            </a:r>
            <a:r>
              <a:rPr lang="en-US" dirty="0" err="1" smtClean="0"/>
              <a:t>lang.com</a:t>
            </a:r>
            <a:endParaRPr lang="en-US" dirty="0" smtClean="0"/>
          </a:p>
        </p:txBody>
      </p:sp>
      <p:pic>
        <p:nvPicPr>
          <p:cNvPr id="9" name="Picture 8" descr="Skärmavbild 2013-09-17 kl. 14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13484"/>
            <a:ext cx="1283268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 rot="21232801">
            <a:off x="2207427" y="3726108"/>
            <a:ext cx="280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learnboost.github.io</a:t>
            </a:r>
            <a:r>
              <a:rPr lang="en-US" dirty="0"/>
              <a:t>/stylus/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1417340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Variabler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Nästling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Mixins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Arv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Operatorer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….</a:t>
            </a:r>
            <a:endParaRPr lang="en-US" sz="2400" dirty="0" smtClean="0">
              <a:latin typeface="Minya Nouvelle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512" y="5161756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net.tutsplus.com</a:t>
            </a:r>
            <a:r>
              <a:rPr lang="en-US" sz="1600" i="1" dirty="0"/>
              <a:t>/tutorials/html-</a:t>
            </a:r>
            <a:r>
              <a:rPr lang="en-US" sz="1600" i="1" dirty="0" err="1"/>
              <a:t>css</a:t>
            </a:r>
            <a:r>
              <a:rPr lang="en-US" sz="1600" i="1" dirty="0"/>
              <a:t>-techniques/sass-</a:t>
            </a:r>
            <a:r>
              <a:rPr lang="en-US" sz="1600" i="1" dirty="0" err="1"/>
              <a:t>vs</a:t>
            </a:r>
            <a:r>
              <a:rPr lang="en-US" sz="1600" i="1" dirty="0"/>
              <a:t>-less-</a:t>
            </a:r>
            <a:r>
              <a:rPr lang="en-US" sz="1600" i="1" dirty="0" err="1"/>
              <a:t>vs</a:t>
            </a:r>
            <a:r>
              <a:rPr lang="en-US" sz="1600" i="1" dirty="0"/>
              <a:t>-stylus-a-preprocessor-shootout/</a:t>
            </a:r>
          </a:p>
        </p:txBody>
      </p:sp>
    </p:spTree>
    <p:extLst>
      <p:ext uri="{BB962C8B-B14F-4D97-AF65-F5344CB8AC3E}">
        <p14:creationId xmlns:p14="http://schemas.microsoft.com/office/powerpoint/2010/main" val="18263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Demo – CSS - </a:t>
            </a:r>
            <a:r>
              <a:rPr lang="sv-SE" b="1" dirty="0" err="1" smtClean="0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</a:t>
            </a:r>
            <a:endParaRPr lang="sv-SE" dirty="0"/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Lokala stilar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 smtClean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Interna stilmallar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Externa stilmallar</a:t>
            </a:r>
            <a:endParaRPr lang="sv-SE" dirty="0"/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@import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style-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Eller </a:t>
            </a:r>
            <a:r>
              <a:rPr lang="en-US" dirty="0" err="1" smtClean="0">
                <a:latin typeface="Minya Nouvelle" pitchFamily="2" charset="0"/>
              </a:rPr>
              <a:t>i</a:t>
            </a:r>
            <a:r>
              <a:rPr lang="en-US" dirty="0" smtClean="0">
                <a:latin typeface="Minya Nouvelle" pitchFamily="2" charset="0"/>
              </a:rPr>
              <a:t> en </a:t>
            </a:r>
            <a:r>
              <a:rPr lang="en-US" dirty="0" err="1" smtClean="0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  <a:endParaRPr lang="en-US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 smtClean="0"/>
              <a:t>Demo – CSS - </a:t>
            </a:r>
            <a:r>
              <a:rPr lang="sv-SE" sz="4000" b="1" dirty="0" err="1" smtClean="0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Källa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Typsnitt och text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 smtClean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 smtClean="0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35055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(http</a:t>
            </a:r>
            <a:r>
              <a:rPr lang="sv-SE" sz="1200" dirty="0">
                <a:latin typeface="Minya Nouvelle" charset="0"/>
              </a:rPr>
              <a:t>://</a:t>
            </a:r>
            <a:r>
              <a:rPr lang="sv-SE" sz="1200" dirty="0" smtClean="0">
                <a:latin typeface="Minya Nouvelle" charset="0"/>
              </a:rPr>
              <a:t>goo.gl/x2gq0)</a:t>
            </a:r>
            <a:endParaRPr lang="sv-SE" sz="1200" dirty="0">
              <a:latin typeface="Minya Nouvelle" charset="0"/>
            </a:endParaRPr>
          </a:p>
        </p:txBody>
      </p:sp>
      <p:pic>
        <p:nvPicPr>
          <p:cNvPr id="120834" name="Picture 2" descr="Most-popular-typefaces in Typographic Design Patterns and Best Practic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5332"/>
            <a:ext cx="3816424" cy="21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57338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 smtClean="0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 smtClean="0">
                <a:latin typeface="Minya Nouvelle" pitchFamily="2" charset="0"/>
              </a:rPr>
              <a:t> </a:t>
            </a:r>
            <a:r>
              <a:rPr lang="sv-SE" sz="1600" b="1" dirty="0" err="1" smtClean="0">
                <a:latin typeface="Times New Roman" pitchFamily="18" charset="0"/>
              </a:rPr>
              <a:t>serif</a:t>
            </a:r>
            <a:endParaRPr lang="sv-SE" sz="1600" b="1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sans-</a:t>
            </a:r>
            <a:r>
              <a:rPr lang="sv-SE" sz="1600" b="1" dirty="0" err="1" smtClean="0">
                <a:latin typeface="Verdana" pitchFamily="34" charset="0"/>
              </a:rPr>
              <a:t>serif</a:t>
            </a:r>
            <a:endParaRPr lang="sv-SE" sz="1600" b="1" dirty="0" smtClean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 smtClean="0">
                <a:latin typeface="Courier New" pitchFamily="49" charset="0"/>
              </a:rPr>
              <a:t> monospace</a:t>
            </a:r>
            <a:endParaRPr lang="sv-SE" sz="1600" b="1" dirty="0">
              <a:latin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Relativa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em</a:t>
            </a:r>
            <a:r>
              <a:rPr lang="sv-SE" dirty="0" smtClean="0">
                <a:latin typeface="Minya Nouvelle" pitchFamily="2" charset="0"/>
              </a:rPr>
              <a:t>, 120%, </a:t>
            </a:r>
            <a:r>
              <a:rPr lang="sv-SE" dirty="0" err="1" smtClean="0">
                <a:latin typeface="Minya Nouvelle" pitchFamily="2" charset="0"/>
              </a:rPr>
              <a:t>smaller</a:t>
            </a:r>
            <a:r>
              <a:rPr lang="sv-SE" dirty="0" smtClean="0">
                <a:latin typeface="Minya Nouvelle" pitchFamily="2" charset="0"/>
              </a:rPr>
              <a:t>, </a:t>
            </a:r>
            <a:r>
              <a:rPr lang="sv-SE" dirty="0" err="1" smtClean="0">
                <a:latin typeface="Minya Nouvelle" pitchFamily="2" charset="0"/>
              </a:rPr>
              <a:t>larger</a:t>
            </a:r>
            <a:r>
              <a:rPr lang="sv-SE" dirty="0" smtClean="0">
                <a:latin typeface="Minya Nouvelle" pitchFamily="2" charset="0"/>
              </a:rPr>
              <a:t>...</a:t>
            </a:r>
          </a:p>
          <a:p>
            <a:r>
              <a:rPr lang="sv-SE" dirty="0" smtClean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5466" y="4341792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Absoluta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7762" name="Picture 2" descr="Body-copy-font-size in Typographic Design Patterns and Best Practic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997" y="3066600"/>
            <a:ext cx="2381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Picture 4" descr="Font-size-headlines in Typographic Design Patterns and Best Practic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883972"/>
            <a:ext cx="2369526" cy="162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(http</a:t>
            </a:r>
            <a:r>
              <a:rPr lang="sv-SE" sz="1200" dirty="0">
                <a:latin typeface="Minya Nouvelle" charset="0"/>
              </a:rPr>
              <a:t>://</a:t>
            </a:r>
            <a:r>
              <a:rPr lang="sv-SE" sz="1200" dirty="0" smtClean="0">
                <a:latin typeface="Minya Nouvelle" charset="0"/>
              </a:rPr>
              <a:t>goo.gl/x2gq0)</a:t>
            </a:r>
            <a:endParaRPr lang="sv-SE" sz="12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 på vår sida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Lokala stilar (</a:t>
            </a:r>
            <a:r>
              <a:rPr lang="sv-SE" dirty="0" err="1" smtClean="0"/>
              <a:t>inline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Interna stilmallar (</a:t>
            </a:r>
            <a:r>
              <a:rPr lang="sv-SE" dirty="0" err="1" smtClean="0"/>
              <a:t>internal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Externa stilmallar (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</a:t>
            </a:r>
            <a:r>
              <a:rPr lang="sv-SE" b="1" dirty="0" err="1" smtClean="0"/>
              <a:t>m</a:t>
            </a:r>
            <a:r>
              <a:rPr lang="sv-SE" dirty="0" smtClean="0"/>
              <a:t> vs. </a:t>
            </a:r>
            <a:r>
              <a:rPr lang="sv-SE" b="1" dirty="0" err="1"/>
              <a:t>p</a:t>
            </a:r>
            <a:r>
              <a:rPr lang="sv-SE" b="1" dirty="0" err="1" smtClean="0"/>
              <a:t>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 smtClean="0"/>
              <a:t>Default i webbläsarna:</a:t>
            </a:r>
          </a:p>
          <a:p>
            <a:r>
              <a:rPr lang="sv-SE" dirty="0" smtClean="0"/>
              <a:t>1em == 12pt == 16px == 100%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1.25em;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20px/16px = 1.25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</a:t>
            </a:r>
            <a:r>
              <a:rPr lang="sv-SE" sz="1200" dirty="0" smtClean="0">
                <a:latin typeface="Minya Nouvelle" pitchFamily="2" charset="0"/>
              </a:rPr>
              <a:t>EXT MED VERSALA SMÅ BOKSTÄVER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Fet </a:t>
            </a:r>
            <a:r>
              <a:rPr lang="sv-SE" dirty="0" smtClean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smtClean="0">
                <a:latin typeface="Minya Nouvelle" pitchFamily="2" charset="0"/>
              </a:rPr>
              <a:t>Textd</a:t>
            </a:r>
            <a:r>
              <a:rPr lang="sv-SE" strike="sngStrike" dirty="0" smtClean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Inte </a:t>
            </a:r>
            <a:r>
              <a:rPr lang="sv-SE" dirty="0" err="1" smtClean="0">
                <a:latin typeface="Minya Nouvelle" pitchFamily="2" charset="0"/>
              </a:rPr>
              <a:t>radbryta</a:t>
            </a:r>
            <a:r>
              <a:rPr lang="sv-SE" dirty="0" smtClean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letter-</a:t>
            </a:r>
            <a:r>
              <a:rPr lang="sv-SE" dirty="0" err="1" smtClean="0">
                <a:latin typeface="Minya Nouvelle" pitchFamily="2" charset="0"/>
              </a:rPr>
              <a:t>spacing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word-spacing</a:t>
            </a:r>
            <a:r>
              <a:rPr lang="sv-SE" dirty="0" smtClean="0">
                <a:latin typeface="Minya Nouvelle" pitchFamily="2" charset="0"/>
              </a:rPr>
              <a:t>, text-</a:t>
            </a:r>
            <a:r>
              <a:rPr lang="sv-SE" dirty="0" err="1" smtClean="0">
                <a:latin typeface="Minya Nouvelle" pitchFamily="2" charset="0"/>
              </a:rPr>
              <a:t>indent</a:t>
            </a:r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 smtClean="0">
                <a:latin typeface="Helvetica" pitchFamily="34" charset="0"/>
              </a:rPr>
              <a:t>Lorem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ipsum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dolor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sit</a:t>
            </a:r>
            <a:r>
              <a:rPr lang="sv-SE" sz="2400" b="1" dirty="0" smtClean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 smtClean="0">
                <a:latin typeface="Georgia" pitchFamily="18" charset="0"/>
              </a:rPr>
              <a:t>Lorem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  <a:endParaRPr lang="sv-SE" sz="1200" dirty="0" smtClean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 smtClean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 smtClean="0">
                <a:latin typeface="Georgia" pitchFamily="18" charset="0"/>
              </a:rPr>
              <a:t>diam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Rubrikstorlek</a:t>
            </a:r>
          </a:p>
          <a:p>
            <a:r>
              <a:rPr lang="sv-SE" dirty="0" smtClean="0">
                <a:latin typeface="Minya Nouvelle" pitchFamily="2" charset="0"/>
              </a:rPr>
              <a:t>18-29px</a:t>
            </a:r>
          </a:p>
          <a:p>
            <a:r>
              <a:rPr lang="sv-SE" dirty="0" smtClean="0">
                <a:latin typeface="Minya Nouvelle" pitchFamily="2" charset="0"/>
              </a:rPr>
              <a:t>~2 * brödtextstorlek</a:t>
            </a: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Brödtext</a:t>
            </a:r>
          </a:p>
          <a:p>
            <a:r>
              <a:rPr lang="sv-SE" dirty="0" smtClean="0">
                <a:latin typeface="Minya Nouvelle" pitchFamily="2" charset="0"/>
              </a:rPr>
              <a:t>12-14px</a:t>
            </a:r>
          </a:p>
          <a:p>
            <a:r>
              <a:rPr lang="sv-SE" dirty="0" smtClean="0">
                <a:latin typeface="Minya Nouvelle" pitchFamily="2" charset="0"/>
              </a:rPr>
              <a:t>~1/2 * rubrikstorlek</a:t>
            </a:r>
            <a:endParaRPr lang="sv-SE" dirty="0">
              <a:latin typeface="Minya Nouvelle" pitchFamily="2" charset="0"/>
            </a:endParaRP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Linjehöjd</a:t>
            </a:r>
          </a:p>
          <a:p>
            <a:r>
              <a:rPr lang="sv-SE" dirty="0" smtClean="0">
                <a:latin typeface="Minya Nouvelle" pitchFamily="2" charset="0"/>
              </a:rPr>
              <a:t>~1.5 * brödtextstorlek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Bredd</a:t>
            </a:r>
            <a:r>
              <a:rPr lang="sv-SE" dirty="0" smtClean="0">
                <a:latin typeface="Minya Nouvelle" pitchFamily="2" charset="0"/>
              </a:rPr>
              <a:t>		</a:t>
            </a:r>
          </a:p>
          <a:p>
            <a:r>
              <a:rPr lang="sv-SE" dirty="0" smtClean="0">
                <a:latin typeface="Minya Nouvelle" pitchFamily="2" charset="0"/>
              </a:rPr>
              <a:t>~30 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298172" y="467483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Helvetica</a:t>
            </a: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(http://goo.gl/x2gq0)</a:t>
            </a:r>
            <a:endParaRPr lang="sv-SE" sz="12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Fonter och text</a:t>
            </a:r>
            <a:endParaRPr lang="sv-SE" dirty="0"/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13489"/>
            <a:ext cx="554490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@font-face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font-family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Delicious, sans-serif}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057300"/>
            <a:ext cx="7962108" cy="2771959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/>
              <a:t>WOFF – Web </a:t>
            </a:r>
            <a:r>
              <a:rPr lang="sv-SE" dirty="0" err="1" smtClean="0"/>
              <a:t>Open</a:t>
            </a:r>
            <a:r>
              <a:rPr lang="sv-SE" dirty="0" smtClean="0"/>
              <a:t> Font </a:t>
            </a:r>
            <a:r>
              <a:rPr lang="sv-SE" dirty="0" err="1" smtClean="0"/>
              <a:t>Family</a:t>
            </a:r>
            <a:r>
              <a:rPr lang="sv-SE" dirty="0" smtClean="0"/>
              <a:t> (IE9+)</a:t>
            </a:r>
          </a:p>
          <a:p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01255"/>
              </p:ext>
            </p:extLst>
          </p:nvPr>
        </p:nvGraphicFramePr>
        <p:xfrm>
          <a:off x="899592" y="4153644"/>
          <a:ext cx="73152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Internet Explorer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Gecko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err="1" smtClean="0"/>
                        <a:t>Webkit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Presto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4.0</a:t>
                      </a:r>
                      <a:endParaRPr lang="sv-S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1.9.1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525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2.2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390494">
            <a:off x="7113959" y="3092520"/>
            <a:ext cx="1730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400" dirty="0" smtClean="0">
                <a:latin typeface="Minya Nouvelle" pitchFamily="2" charset="0"/>
              </a:rPr>
              <a:t>Observera </a:t>
            </a:r>
          </a:p>
          <a:p>
            <a:pPr algn="ctr"/>
            <a:r>
              <a:rPr lang="sv-SE" sz="2400" dirty="0" smtClean="0">
                <a:latin typeface="Minya Nouvelle" pitchFamily="2" charset="0"/>
              </a:rPr>
              <a:t>licenser!</a:t>
            </a:r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Google web fonts </a:t>
            </a:r>
            <a:r>
              <a:rPr lang="sv-SE" dirty="0" err="1" smtClean="0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Text-effekter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Text-</a:t>
            </a:r>
            <a:r>
              <a:rPr lang="sv-SE" sz="2400" b="1" dirty="0" err="1" smtClean="0">
                <a:latin typeface="Minya Nouvelle" pitchFamily="2" charset="0"/>
              </a:rPr>
              <a:t>shadow</a:t>
            </a:r>
            <a:endParaRPr lang="sv-SE" sz="2400" b="1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text-shadow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Länka</a:t>
            </a:r>
            <a:r>
              <a:rPr lang="en-US" dirty="0" smtClean="0"/>
              <a:t> in CSS-</a:t>
            </a:r>
            <a:r>
              <a:rPr lang="en-US" dirty="0" err="1" smtClean="0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Lokala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Inline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3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Interna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Embedded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Externa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External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 smtClean="0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Färger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</a:t>
            </a:r>
            <a:endParaRPr lang="sv-SE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</a:t>
            </a:r>
            <a:r>
              <a:rPr lang="sv-SE" sz="1400" b="1" dirty="0" smtClean="0">
                <a:latin typeface="Minya Nouvelle" charset="0"/>
              </a:rPr>
              <a:t>17 </a:t>
            </a:r>
            <a:r>
              <a:rPr lang="sv-SE" sz="1400" b="1" dirty="0">
                <a:latin typeface="Minya Nouvelle" charset="0"/>
              </a:rPr>
              <a:t>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</a:t>
            </a:r>
            <a:r>
              <a:rPr lang="sv-SE" sz="1400" b="1" dirty="0" smtClean="0">
                <a:latin typeface="Verdana" pitchFamily="34" charset="0"/>
              </a:rPr>
              <a:t>Orange		#FFA500 (255,165,0)</a:t>
            </a:r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 smtClean="0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 smtClean="0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r>
              <a:rPr lang="sv-SE" sz="1400" b="1" dirty="0" smtClean="0">
                <a:latin typeface="Verdana" pitchFamily="34" charset="0"/>
              </a:rPr>
              <a:t/>
            </a:r>
            <a:br>
              <a:rPr lang="sv-SE" sz="1400" b="1" dirty="0" smtClean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Purple</a:t>
            </a:r>
            <a:r>
              <a:rPr lang="sv-SE" sz="1400" b="1" dirty="0">
                <a:latin typeface="Verdana" pitchFamily="34" charset="0"/>
              </a:rPr>
              <a:t>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 smtClean="0">
                <a:latin typeface="Verdana" pitchFamily="34" charset="0"/>
              </a:rPr>
              <a:t>Fuchsia</a:t>
            </a:r>
            <a:r>
              <a:rPr lang="sv-SE" sz="1400" b="1" dirty="0">
                <a:latin typeface="Verdana" pitchFamily="34" charset="0"/>
              </a:rPr>
              <a:t>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					Aqua</a:t>
            </a:r>
            <a:r>
              <a:rPr lang="sv-SE" sz="1400" b="1" dirty="0">
                <a:latin typeface="Verdana" pitchFamily="34" charset="0"/>
              </a:rPr>
              <a:t>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Förgrund/bakgrund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 smtClean="0"/>
              <a:t>rgba</a:t>
            </a:r>
            <a:r>
              <a:rPr lang="sv-SE" dirty="0" smtClean="0"/>
              <a:t>	</a:t>
            </a:r>
            <a:r>
              <a:rPr lang="sv-SE" dirty="0" err="1" smtClean="0"/>
              <a:t>rgb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 smtClean="0"/>
          </a:p>
          <a:p>
            <a:r>
              <a:rPr lang="sv-SE" dirty="0" err="1" smtClean="0"/>
              <a:t>hsl</a:t>
            </a:r>
            <a:r>
              <a:rPr lang="sv-SE" dirty="0"/>
              <a:t>	</a:t>
            </a:r>
            <a:r>
              <a:rPr lang="sv-SE" dirty="0" smtClean="0"/>
              <a:t>Hue Saturation </a:t>
            </a:r>
            <a:r>
              <a:rPr lang="sv-SE" dirty="0" err="1" smtClean="0"/>
              <a:t>Lightness</a:t>
            </a:r>
            <a:endParaRPr lang="sv-SE" dirty="0"/>
          </a:p>
          <a:p>
            <a:r>
              <a:rPr lang="sv-SE" dirty="0" err="1" smtClean="0"/>
              <a:t>hsla</a:t>
            </a:r>
            <a:r>
              <a:rPr lang="sv-SE" dirty="0" smtClean="0"/>
              <a:t>	</a:t>
            </a:r>
            <a:r>
              <a:rPr lang="sv-SE" dirty="0" err="1" smtClean="0"/>
              <a:t>hsl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Alpha</a:t>
            </a:r>
            <a:r>
              <a:rPr lang="sv-SE" dirty="0" smtClean="0"/>
              <a:t>-värden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</a:t>
            </a:r>
            <a:r>
              <a:rPr lang="sv-SE" dirty="0" err="1" smtClean="0"/>
              <a:t>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Gradienter</a:t>
            </a:r>
            <a:endParaRPr lang="sv-SE" dirty="0"/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Linjär gradient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 smtClean="0">
                <a:latin typeface="Minya Nouvelle" pitchFamily="2" charset="0"/>
              </a:rPr>
              <a:t>It's</a:t>
            </a:r>
            <a:r>
              <a:rPr lang="sv-SE" sz="4400" dirty="0" smtClean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Radial gradient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Ramar och skuggor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4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Bakgrunder och ramar</a:t>
            </a:r>
            <a:endParaRPr lang="sv-SE" dirty="0"/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 </a:t>
            </a:r>
            <a:r>
              <a:rPr lang="sv-SE" dirty="0" err="1" smtClean="0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Bakgrundsbilder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Bakgrundsbilder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right, bottom, center …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Border-images</a:t>
            </a:r>
            <a:endParaRPr lang="sv-SE" dirty="0"/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 smtClean="0"/>
              <a:t>background-size</a:t>
            </a:r>
            <a:r>
              <a:rPr lang="sv-SE" dirty="0" smtClean="0"/>
              <a:t>: </a:t>
            </a:r>
            <a:r>
              <a:rPr lang="sv-SE" dirty="0" err="1" smtClean="0"/>
              <a:t>width</a:t>
            </a:r>
            <a:r>
              <a:rPr lang="sv-SE" dirty="0" smtClean="0"/>
              <a:t> </a:t>
            </a:r>
            <a:r>
              <a:rPr lang="sv-SE" dirty="0" err="1" smtClean="0"/>
              <a:t>height</a:t>
            </a:r>
            <a:r>
              <a:rPr lang="sv-SE" dirty="0" smtClean="0"/>
              <a:t>;</a:t>
            </a:r>
          </a:p>
          <a:p>
            <a:endParaRPr lang="sv-SE" dirty="0"/>
          </a:p>
          <a:p>
            <a:r>
              <a:rPr lang="sv-SE" dirty="0" err="1" smtClean="0"/>
              <a:t>background-repeat</a:t>
            </a:r>
            <a:r>
              <a:rPr lang="sv-SE" dirty="0" smtClean="0"/>
              <a:t>: round | space;</a:t>
            </a:r>
          </a:p>
          <a:p>
            <a:endParaRPr lang="sv-SE" dirty="0"/>
          </a:p>
          <a:p>
            <a:r>
              <a:rPr lang="sv-SE" sz="2000" dirty="0" err="1" smtClean="0"/>
              <a:t>background-origin</a:t>
            </a:r>
            <a:r>
              <a:rPr lang="sv-SE" sz="2000" dirty="0" smtClean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 smtClean="0"/>
              <a:t>| </a:t>
            </a:r>
            <a:r>
              <a:rPr lang="sv-SE" sz="2000" dirty="0" err="1" smtClean="0"/>
              <a:t>border</a:t>
            </a:r>
            <a:r>
              <a:rPr lang="sv-SE" sz="2000" dirty="0" smtClean="0"/>
              <a:t>-box</a:t>
            </a:r>
            <a:r>
              <a:rPr lang="sv-SE" sz="2000" dirty="0"/>
              <a:t> | </a:t>
            </a:r>
            <a:r>
              <a:rPr lang="sv-SE" sz="2000" dirty="0" err="1"/>
              <a:t>content</a:t>
            </a:r>
            <a:r>
              <a:rPr lang="sv-SE" sz="2000" dirty="0"/>
              <a:t>-box</a:t>
            </a:r>
            <a:r>
              <a:rPr lang="sv-SE" sz="2000" dirty="0" smtClean="0"/>
              <a:t>;</a:t>
            </a:r>
          </a:p>
          <a:p>
            <a:endParaRPr lang="sv-SE" sz="2000" dirty="0"/>
          </a:p>
          <a:p>
            <a:endParaRPr lang="sv-SE" sz="2000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%, </a:t>
            </a:r>
            <a:r>
              <a:rPr lang="sv-SE" dirty="0" err="1" smtClean="0">
                <a:latin typeface="Minya Nouvelle" pitchFamily="2" charset="0"/>
              </a:rPr>
              <a:t>contain</a:t>
            </a:r>
            <a:r>
              <a:rPr lang="sv-SE" dirty="0" smtClean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185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Boxmodellen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Boxar</a:t>
            </a:r>
            <a:endParaRPr lang="sv-SE" dirty="0"/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 smtClean="0"/>
              <a:t>Detta är en box med text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Detta är en box med text</a:t>
            </a:r>
            <a:endParaRPr lang="sv-SE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Boxens bredd?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    Detta är en box med text</a:t>
            </a:r>
            <a:endParaRPr lang="sv-S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>
                <a:latin typeface="Minya Nouvelle" pitchFamily="2" charset="0"/>
              </a:rPr>
              <a:t>width</a:t>
            </a:r>
            <a:r>
              <a:rPr lang="sv-SE" sz="2800" dirty="0" smtClean="0">
                <a:latin typeface="Minya Nouvelle" pitchFamily="2" charset="0"/>
              </a:rPr>
              <a:t>:</a:t>
            </a:r>
            <a:r>
              <a:rPr lang="sv-SE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400px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Margin</a:t>
            </a:r>
            <a:r>
              <a:rPr lang="sv-SE" dirty="0" smtClean="0"/>
              <a:t>, </a:t>
            </a:r>
            <a:r>
              <a:rPr lang="sv-SE" dirty="0" err="1" smtClean="0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 smtClean="0"/>
              <a:t>Padding</a:t>
            </a:r>
            <a:r>
              <a:rPr lang="sv-SE" dirty="0" smtClean="0"/>
              <a:t>:</a:t>
            </a:r>
            <a:endParaRPr lang="sv-SE" dirty="0"/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padding-left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Margin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auto;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div</a:t>
            </a:r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h1</a:t>
            </a:r>
            <a:endParaRPr lang="sv-SE" dirty="0"/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 smtClean="0">
                <a:latin typeface="Georgia" pitchFamily="18" charset="0"/>
              </a:rPr>
              <a:t>Lorem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dolor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sit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amet</a:t>
            </a:r>
            <a:r>
              <a:rPr lang="sv-SE" sz="1000" dirty="0" smtClean="0">
                <a:latin typeface="Georgia" pitchFamily="18" charset="0"/>
              </a:rPr>
              <a:t>, </a:t>
            </a:r>
            <a:r>
              <a:rPr lang="sv-SE" sz="1000" dirty="0" err="1" smtClean="0">
                <a:latin typeface="Georgia" pitchFamily="18" charset="0"/>
              </a:rPr>
              <a:t>consetetur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sadipscing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</a:t>
            </a:r>
            <a:r>
              <a:rPr lang="sv-SE" sz="1000" dirty="0" smtClean="0">
                <a:latin typeface="Georgia" pitchFamily="18" charset="0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Synlighet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block/</a:t>
            </a:r>
            <a:r>
              <a:rPr lang="sv-SE" dirty="0" err="1" smtClean="0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 smtClean="0"/>
              <a:t>Listor</a:t>
            </a:r>
            <a:endParaRPr lang="sv-SE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 smtClean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Float/</a:t>
            </a:r>
            <a:r>
              <a:rPr lang="sv-SE" dirty="0" err="1" smtClean="0">
                <a:latin typeface="Minya Nouvelle" pitchFamily="2" charset="0"/>
              </a:rPr>
              <a:t>clear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Positionering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Absolut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Relativ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Syntax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 smtClean="0">
                <a:latin typeface="Minya Nouvelle" pitchFamily="2" charset="0"/>
              </a:rPr>
              <a:t>inlänkad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css-fil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</a:t>
            </a:r>
            <a:r>
              <a:rPr lang="en-US" i="1" dirty="0" err="1" smtClean="0">
                <a:latin typeface="Times New Roman"/>
                <a:cs typeface="Times New Roman"/>
              </a:rPr>
              <a:t>Hämta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alla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smtClean="0">
                <a:latin typeface="Times New Roman"/>
                <a:cs typeface="Times New Roman"/>
              </a:rPr>
              <a:t>h1</a:t>
            </a:r>
            <a:r>
              <a:rPr lang="en-US" i="1" dirty="0" smtClean="0">
                <a:latin typeface="Times New Roman"/>
                <a:cs typeface="Times New Roman"/>
              </a:rPr>
              <a:t>-element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ändra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#CDF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bakgrundsfärgen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#9FF</a:t>
            </a:r>
            <a:r>
              <a:rPr lang="en-US" i="1" dirty="0" smtClean="0">
                <a:latin typeface="Times New Roman"/>
                <a:cs typeface="Times New Roman"/>
              </a:rPr>
              <a:t>”</a:t>
            </a:r>
            <a:endParaRPr lang="en-US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1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bra början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&lt;h1&gt;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a&gt;&lt;/li&gt;	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* Vi kommer senare att lägga till en "</a:t>
            </a:r>
            <a:r>
              <a:rPr lang="sv-SE" dirty="0" err="1" smtClean="0">
                <a:latin typeface="Minya Nouvelle" pitchFamily="2" charset="0"/>
              </a:rPr>
              <a:t>wrapper</a:t>
            </a:r>
            <a:r>
              <a:rPr lang="sv-SE" dirty="0" smtClean="0">
                <a:latin typeface="Minya Nouvelle" pitchFamily="2" charset="0"/>
              </a:rPr>
              <a:t>" kring </a:t>
            </a:r>
            <a:r>
              <a:rPr lang="sv-SE" dirty="0" err="1" smtClean="0">
                <a:latin typeface="Minya Nouvelle" pitchFamily="2" charset="0"/>
              </a:rPr>
              <a:t>content</a:t>
            </a:r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 smtClean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Clear</a:t>
            </a:r>
            <a:endParaRPr lang="sv-SE" dirty="0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pro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Att tänka på vid float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Sätt alltid en bredd på elementet som </a:t>
            </a:r>
            <a:r>
              <a:rPr lang="sv-SE" dirty="0" err="1" smtClean="0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en box innehåll som påverkas av ett </a:t>
            </a:r>
            <a:r>
              <a:rPr lang="sv-SE" dirty="0" err="1" smtClean="0"/>
              <a:t>floatat</a:t>
            </a:r>
            <a:r>
              <a:rPr lang="sv-SE" dirty="0" smtClean="0"/>
              <a:t> element om inte boxen själv är </a:t>
            </a:r>
            <a:r>
              <a:rPr lang="sv-SE" dirty="0" err="1" smtClean="0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Positionering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/>
                <a:gridCol w="9197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position: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absolute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relative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default</a:t>
                      </a:r>
                      <a:endParaRPr lang="sv-SE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#</a:t>
            </a:r>
            <a:r>
              <a:rPr lang="sv-SE" dirty="0" err="1" smtClean="0">
                <a:latin typeface="Minya Nouvelle" pitchFamily="2" charset="0"/>
              </a:rPr>
              <a:t>positionthis</a:t>
            </a: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 smtClean="0">
                <a:latin typeface="Arial" pitchFamily="34" charset="0"/>
                <a:cs typeface="Arial" pitchFamily="34" charset="0"/>
              </a:rPr>
              <a:t>;</a:t>
            </a:r>
            <a:endParaRPr lang="sv-S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1</a:t>
            </a:r>
            <a:endParaRPr lang="sv-SE" sz="2000" dirty="0"/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float:left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margin:40px;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1</a:t>
            </a:r>
            <a:endParaRPr lang="sv-SE" sz="3200" dirty="0"/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position:absolute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top:40px; left:300px;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2</a:t>
            </a:r>
            <a:endParaRPr lang="sv-SE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2</a:t>
            </a:r>
            <a:endParaRPr lang="sv-S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position:absolute</a:t>
            </a:r>
            <a:r>
              <a:rPr lang="sv-SE" dirty="0" smtClean="0"/>
              <a:t>;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 smtClean="0">
                <a:latin typeface="Minya Nouvelle" pitchFamily="2" charset="0"/>
              </a:rPr>
              <a:t>static</a:t>
            </a:r>
            <a:r>
              <a:rPr lang="sv-SE" dirty="0" smtClean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Relativ positionering</a:t>
            </a:r>
            <a:endParaRPr lang="sv-SE" dirty="0"/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Fixerad positionering</a:t>
            </a:r>
            <a:endParaRPr lang="sv-SE" dirty="0"/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 smtClean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Z-index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 smtClean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</a:t>
            </a:r>
            <a:r>
              <a:rPr lang="sv-SE" dirty="0" err="1" smtClean="0">
                <a:latin typeface="Minya Nouvelle" pitchFamily="2" charset="0"/>
              </a:rPr>
              <a:t>br</a:t>
            </a:r>
            <a:r>
              <a:rPr lang="sv-SE" dirty="0" smtClean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Prydliga formulär</a:t>
            </a:r>
            <a:endParaRPr lang="sv-S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checkbox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217333</TotalTime>
  <Words>7138</Words>
  <Application>Microsoft Macintosh PowerPoint</Application>
  <PresentationFormat>On-screen Show (16:10)</PresentationFormat>
  <Paragraphs>1512</Paragraphs>
  <Slides>150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8" baseType="lpstr">
      <vt:lpstr>Verdana</vt:lpstr>
      <vt:lpstr>Georgia</vt:lpstr>
      <vt:lpstr>Algerian</vt:lpstr>
      <vt:lpstr>Garamond</vt:lpstr>
      <vt:lpstr>Minya Nouvelle</vt:lpstr>
      <vt:lpstr>Calisto MT</vt:lpstr>
      <vt:lpstr>Calibri</vt:lpstr>
      <vt:lpstr>Office Theme</vt:lpstr>
      <vt:lpstr>F03 – Stilmallar</vt:lpstr>
      <vt:lpstr>F03 – Stilmallar </vt:lpstr>
      <vt:lpstr>Stilmallar</vt:lpstr>
      <vt:lpstr>Stilmallar på vår sida</vt:lpstr>
      <vt:lpstr>Länka in CSS-regler</vt:lpstr>
      <vt:lpstr>Media</vt:lpstr>
      <vt:lpstr>Mediatyper</vt:lpstr>
      <vt:lpstr>Syntax</vt:lpstr>
      <vt:lpstr>Selektorer</vt:lpstr>
      <vt:lpstr>Taggselektor</vt:lpstr>
      <vt:lpstr>Klasselektor</vt:lpstr>
      <vt:lpstr>ID-selektor</vt:lpstr>
      <vt:lpstr>Egenskapsarv (property inheritance)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CSS1 -&gt; CSS2 -&gt; CSS3</vt:lpstr>
      <vt:lpstr>Demos</vt:lpstr>
      <vt:lpstr>Webbläsarspecifika prefix</vt:lpstr>
      <vt:lpstr>Reset CSS</vt:lpstr>
      <vt:lpstr>Ramverk</vt:lpstr>
      <vt:lpstr>Preprocessors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4432</cp:revision>
  <dcterms:created xsi:type="dcterms:W3CDTF">2009-01-05T10:26:14Z</dcterms:created>
  <dcterms:modified xsi:type="dcterms:W3CDTF">2013-09-17T12:40:02Z</dcterms:modified>
</cp:coreProperties>
</file>